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5334000" cy="7562850"/>
  <p:notesSz cx="5334000" cy="756285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779017"/>
            <a:ext cx="4445000" cy="3600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810" y="1146809"/>
            <a:ext cx="4564380" cy="2025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3560" y="7033450"/>
            <a:ext cx="170688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70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" Target="slide15.xml"/><Relationship Id="rId8" Type="http://schemas.openxmlformats.org/officeDocument/2006/relationships/slide" Target="slide14.xml"/><Relationship Id="rId7" Type="http://schemas.openxmlformats.org/officeDocument/2006/relationships/slide" Target="slide12.xml"/><Relationship Id="rId6" Type="http://schemas.openxmlformats.org/officeDocument/2006/relationships/slide" Target="slide11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3" Type="http://schemas.openxmlformats.org/officeDocument/2006/relationships/slide" Target="slide6.xml"/><Relationship Id="rId2" Type="http://schemas.openxmlformats.org/officeDocument/2006/relationships/slide" Target="slide5.xml"/><Relationship Id="rId14" Type="http://schemas.openxmlformats.org/officeDocument/2006/relationships/slideLayout" Target="../slideLayouts/slideLayout5.xml"/><Relationship Id="rId13" Type="http://schemas.openxmlformats.org/officeDocument/2006/relationships/slide" Target="slide20.xml"/><Relationship Id="rId12" Type="http://schemas.openxmlformats.org/officeDocument/2006/relationships/slide" Target="slide18.xml"/><Relationship Id="rId11" Type="http://schemas.openxmlformats.org/officeDocument/2006/relationships/slide" Target="slide17.xml"/><Relationship Id="rId10" Type="http://schemas.openxmlformats.org/officeDocument/2006/relationships/slide" Target="slide16.xml"/><Relationship Id="rId1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0079" y="6970903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1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91488" y="383286"/>
            <a:ext cx="2345055" cy="1226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5080" indent="-330835">
              <a:lnSpc>
                <a:spcPct val="152000"/>
              </a:lnSpc>
              <a:spcBef>
                <a:spcPts val="100"/>
              </a:spcBef>
            </a:pPr>
            <a:r>
              <a:rPr sz="2600" spc="15" dirty="0"/>
              <a:t>激</a:t>
            </a:r>
            <a:r>
              <a:rPr sz="2600" dirty="0"/>
              <a:t>光</a:t>
            </a:r>
            <a:r>
              <a:rPr sz="2600" spc="15" dirty="0"/>
              <a:t>送</a:t>
            </a:r>
            <a:r>
              <a:rPr sz="2600" dirty="0"/>
              <a:t>料</a:t>
            </a:r>
            <a:r>
              <a:rPr sz="2600" spc="15" dirty="0"/>
              <a:t>机</a:t>
            </a:r>
            <a:r>
              <a:rPr sz="2600" dirty="0"/>
              <a:t>器</a:t>
            </a:r>
            <a:r>
              <a:rPr sz="2600" dirty="0"/>
              <a:t>人 </a:t>
            </a:r>
            <a:r>
              <a:rPr sz="2600" spc="15" dirty="0"/>
              <a:t>产</a:t>
            </a:r>
            <a:r>
              <a:rPr sz="2600" dirty="0"/>
              <a:t>品</a:t>
            </a:r>
            <a:r>
              <a:rPr sz="2600" spc="15" dirty="0"/>
              <a:t>说</a:t>
            </a:r>
            <a:r>
              <a:rPr sz="2600" dirty="0"/>
              <a:t>明</a:t>
            </a:r>
            <a:r>
              <a:rPr sz="2600" spc="5" dirty="0"/>
              <a:t>书</a:t>
            </a:r>
            <a:endParaRPr sz="2600"/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627632" y="1959863"/>
            <a:ext cx="2058923" cy="43693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450342"/>
            <a:ext cx="4442460" cy="68326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1050" b="1" spc="-5" dirty="0">
                <a:latin typeface="Calibri" panose="020F0502020204030204"/>
                <a:cs typeface="Calibri" panose="020F0502020204030204"/>
              </a:rPr>
              <a:t>5.</a:t>
            </a:r>
            <a:r>
              <a:rPr sz="1050" b="1" spc="45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守护模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当机器人【守护模式】开启时，机器人将会自动检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测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6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否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10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48830"/>
            <a:ext cx="4504690" cy="552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 marR="70485">
              <a:lnSpc>
                <a:spcPct val="156000"/>
              </a:lnSpc>
              <a:spcBef>
                <a:spcPts val="100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根据需要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择工作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；如选择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一”，机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只在星期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工作，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工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返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时间和工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日，点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【保存】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钮，添加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工作时段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效，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默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橙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色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0485" algn="just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已添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使用的工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时段不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修改，可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删除或关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，关闭按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呈灰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白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色；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作时段处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关闭状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，机器到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工作结束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间点不会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动去电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桩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indent="-228600">
              <a:lnSpc>
                <a:spcPct val="100000"/>
              </a:lnSpc>
              <a:buFont typeface="Calibri" panose="020F0502020204030204"/>
              <a:buAutoNum type="arabicPeriod" startAt="3"/>
              <a:tabLst>
                <a:tab pos="2413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调节声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小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0485">
              <a:lnSpc>
                <a:spcPts val="1980"/>
              </a:lnSpc>
              <a:spcBef>
                <a:spcPts val="16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屏幕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方若显示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统菜单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，直接点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音量键调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音量大小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若没有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52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①点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选择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系统设置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菜单，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消【隐藏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单栏】，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到屏幕下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音量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控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④点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indent="-228600">
              <a:lnSpc>
                <a:spcPct val="100000"/>
              </a:lnSpc>
              <a:buFont typeface="Calibri" panose="020F0502020204030204"/>
              <a:buAutoNum type="arabicPeriod" startAt="4"/>
              <a:tabLst>
                <a:tab pos="2413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隐藏状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栏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508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③点</a:t>
            </a:r>
            <a:r>
              <a:rPr sz="1050" spc="-9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态栏</a:t>
            </a:r>
            <a:r>
              <a:rPr sz="1050" spc="-114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则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蓝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色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图标</a:t>
            </a:r>
            <a:r>
              <a:rPr sz="1050" spc="-114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被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色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失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720798"/>
            <a:ext cx="4439285" cy="4127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就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11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51878"/>
            <a:ext cx="4446905" cy="552259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79400" algn="just">
              <a:lnSpc>
                <a:spcPct val="100000"/>
              </a:lnSpc>
              <a:spcBef>
                <a:spcPts val="79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13970" algn="just">
              <a:lnSpc>
                <a:spcPts val="1970"/>
              </a:lnSpc>
              <a:spcBef>
                <a:spcPts val="17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器人设置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面，点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【系统设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】的将【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护模式】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边按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钮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色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”字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式开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PEANUTAPP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被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52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点击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守护模式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右边的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钮，按钮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左滑动，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钮成白色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9525">
              <a:lnSpc>
                <a:spcPct val="156000"/>
              </a:lnSpc>
              <a:spcBef>
                <a:spcPts val="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字样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功能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被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PEANUTAPP</a:t>
            </a:r>
            <a:r>
              <a:rPr sz="105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会自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打开</a:t>
            </a:r>
            <a:r>
              <a:rPr sz="1050" spc="-2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必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1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indent="-266700">
              <a:lnSpc>
                <a:spcPct val="100000"/>
              </a:lnSpc>
              <a:buFont typeface="Calibri" panose="020F0502020204030204"/>
              <a:buAutoNum type="arabicPeriod" startAt="6"/>
              <a:tabLst>
                <a:tab pos="278765" algn="l"/>
                <a:tab pos="2794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开机自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动设置操作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骤如下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5080">
              <a:lnSpc>
                <a:spcPct val="156000"/>
              </a:lnSpc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情况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会自动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机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1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13970" algn="just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器人设置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面，点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【系统设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】后将【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机自启动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右边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按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滑动，按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成绿色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带“开启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字样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开机自启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功能开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设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1206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050" spc="-19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20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19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9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色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-190" dirty="0">
                <a:latin typeface="宋体" panose="02010600030101010101" pitchFamily="2" charset="-122"/>
                <a:cs typeface="宋体" panose="02010600030101010101" pitchFamily="2" charset="-122"/>
              </a:rPr>
              <a:t>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关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被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indent="-266700">
              <a:lnSpc>
                <a:spcPct val="100000"/>
              </a:lnSpc>
              <a:buFont typeface="Calibri" panose="020F0502020204030204"/>
              <a:buAutoNum type="arabicPeriod" startAt="7"/>
              <a:tabLst>
                <a:tab pos="278765" algn="l"/>
                <a:tab pos="2794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字设置操作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骤如下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器人设置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面，点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【系统设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】的【机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人名字】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入名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字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1397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名字，点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页面右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角【保存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按钮，返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系统设置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名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来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236449"/>
            <a:ext cx="432434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送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3679710"/>
            <a:ext cx="4442460" cy="345376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05"/>
              </a:spcBef>
              <a:buFont typeface="Calibri" panose="020F0502020204030204"/>
              <a:buAutoNum type="arabicPeriod"/>
              <a:tabLst>
                <a:tab pos="2413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主智能回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9525">
              <a:lnSpc>
                <a:spcPct val="156000"/>
              </a:lnSpc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具备智能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充功能，当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足如下两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条件时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机器人将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主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返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好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546100" lvl="1" indent="-266700">
              <a:lnSpc>
                <a:spcPct val="100000"/>
              </a:lnSpc>
              <a:spcBef>
                <a:spcPts val="710"/>
              </a:spcBef>
              <a:buFont typeface="Wingdings" panose="05000000000000000000"/>
              <a:buChar char=""/>
              <a:tabLst>
                <a:tab pos="545465" algn="l"/>
                <a:tab pos="546100" algn="l"/>
              </a:tabLst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546100" lvl="1" indent="-266700">
              <a:lnSpc>
                <a:spcPct val="100000"/>
              </a:lnSpc>
              <a:spcBef>
                <a:spcPts val="710"/>
              </a:spcBef>
              <a:buFont typeface="Wingdings" panose="05000000000000000000"/>
              <a:buChar char=""/>
              <a:tabLst>
                <a:tab pos="545465" algn="l"/>
                <a:tab pos="546100" algn="l"/>
              </a:tabLst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且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达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100</a:t>
            </a:r>
            <a:r>
              <a:rPr sz="1050" dirty="0">
                <a:latin typeface="Calibri" panose="020F0502020204030204"/>
                <a:cs typeface="Calibri" panose="020F0502020204030204"/>
              </a:rPr>
              <a:t>%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indent="-228600">
              <a:lnSpc>
                <a:spcPct val="100000"/>
              </a:lnSpc>
              <a:buFont typeface="Calibri" panose="020F0502020204030204"/>
              <a:buAutoNum type="arabicPeriod" startAt="2"/>
              <a:tabLst>
                <a:tab pos="2413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用户手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触发机器人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5080">
              <a:lnSpc>
                <a:spcPct val="155000"/>
              </a:lnSpc>
              <a:spcBef>
                <a:spcPts val="25"/>
              </a:spcBef>
            </a:pP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用户可以通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操作，触发和控制机器人进行自动回充。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具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2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69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12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48830"/>
            <a:ext cx="4504690" cy="252476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79400">
              <a:lnSpc>
                <a:spcPct val="100000"/>
              </a:lnSpc>
              <a:spcBef>
                <a:spcPts val="8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托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盘上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67310" indent="26670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1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35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左上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类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别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相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71755" indent="26670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厅】页面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择桌号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在【包厢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页面选择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间号，选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后相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应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蓝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色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④点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 indent="26670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⑤页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跳</a:t>
            </a:r>
            <a:r>
              <a:rPr sz="1050" spc="-130" dirty="0">
                <a:latin typeface="宋体" panose="02010600030101010101" pitchFamily="2" charset="-122"/>
                <a:cs typeface="宋体" panose="02010600030101010101" pitchFamily="2" charset="-122"/>
              </a:rPr>
              <a:t>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【正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途中</a:t>
            </a:r>
            <a:r>
              <a:rPr sz="1050" spc="-14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4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醒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85725" indent="266700">
              <a:lnSpc>
                <a:spcPct val="155000"/>
              </a:lnSpc>
              <a:spcBef>
                <a:spcPts val="2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⑥机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返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自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返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235705"/>
            <a:ext cx="432434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2179" y="697090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</a:t>
            </a:r>
            <a:r>
              <a:rPr sz="900" dirty="0">
                <a:latin typeface="Calibri" panose="020F0502020204030204"/>
                <a:cs typeface="Calibri" panose="020F0502020204030204"/>
              </a:rPr>
              <a:t>3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39495"/>
            <a:ext cx="4504690" cy="5934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9400">
              <a:lnSpc>
                <a:spcPct val="100000"/>
              </a:lnSpc>
              <a:spcBef>
                <a:spcPts val="9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④机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还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将机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人背部对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电桩，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后推动机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人至电桩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，让机器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底部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自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口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2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⑤接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待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秒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1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宋体" panose="02010600030101010101" pitchFamily="2" charset="-122"/>
                <a:cs typeface="宋体" panose="02010600030101010101" pitchFamily="2" charset="-122"/>
              </a:rPr>
              <a:t>*</a:t>
            </a:r>
            <a:r>
              <a:rPr sz="1200" b="1" dirty="0">
                <a:latin typeface="Microsoft YaHei UI" panose="020B0503020204020204" charset="-122"/>
                <a:cs typeface="Microsoft YaHei UI" panose="020B0503020204020204" charset="-122"/>
              </a:rPr>
              <a:t>注意</a:t>
            </a:r>
            <a:r>
              <a:rPr sz="1200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2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ts val="1970"/>
              </a:lnSpc>
              <a:spcBef>
                <a:spcPts val="9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sz="1050" spc="-2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2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好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正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患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40665" algn="l"/>
              </a:tabLst>
            </a:pPr>
            <a:r>
              <a:rPr sz="1050" spc="-5" dirty="0">
                <a:latin typeface="Calibri" panose="020F0502020204030204"/>
                <a:cs typeface="Calibri" panose="020F0502020204030204"/>
              </a:rPr>
              <a:t>3.	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适配器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人电池电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耗尽，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能开机的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况下，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步骤通过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器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打开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器人背面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手动充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接口】外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的硅胶套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使用适配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电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插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成功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接后，适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器指示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变红，屏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幕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界面跳转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充电页面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表明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充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当适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器指示灯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变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绿后，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明充电完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。请断开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配器并塞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人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口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套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44730"/>
            <a:ext cx="4439285" cy="1388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56000"/>
              </a:lnSpc>
              <a:spcBef>
                <a:spcPts val="100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为贵重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备，当需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人为搬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，请严格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照下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说明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操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56000"/>
              </a:lnSpc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6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身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两侧的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柱位置为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受力区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，您可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通过双手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握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14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70229"/>
            <a:ext cx="84074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紧急处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1014221"/>
            <a:ext cx="4439285" cy="1025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6000"/>
              </a:lnSpc>
              <a:spcBef>
                <a:spcPts val="100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当机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人在运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时，用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需要手推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，或者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器人处于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正常运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行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能对周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环境造成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害等紧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情况时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用户可以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过按下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人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背面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急停开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，使机器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停止运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。急停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关的位置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操作步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所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57200" y="2118359"/>
            <a:ext cx="4413504" cy="191566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44500" y="4117975"/>
            <a:ext cx="4439285" cy="672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968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900" spc="-2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dirty="0">
                <a:latin typeface="Calibri" panose="020F0502020204030204"/>
                <a:cs typeface="Calibri" panose="020F0502020204030204"/>
              </a:rPr>
              <a:t>5 </a:t>
            </a:r>
            <a:r>
              <a:rPr sz="9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打开急停开关外盖后局部放大图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56000"/>
              </a:lnSpc>
              <a:spcBef>
                <a:spcPts val="7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急停开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处于机器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的顶部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即图中标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号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8</a:t>
            </a:r>
            <a:r>
              <a:rPr sz="105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所示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置，按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红色急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停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302249"/>
            <a:ext cx="104330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搬运机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器人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2179" y="697090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</a:t>
            </a:r>
            <a:r>
              <a:rPr sz="900" dirty="0">
                <a:latin typeface="Calibri" panose="020F0502020204030204"/>
                <a:cs typeface="Calibri" panose="020F0502020204030204"/>
              </a:rPr>
              <a:t>5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139952" y="536447"/>
            <a:ext cx="3041904" cy="333756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44500" y="4135510"/>
            <a:ext cx="4439285" cy="149034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27965" algn="ctr">
              <a:lnSpc>
                <a:spcPct val="100000"/>
              </a:lnSpc>
              <a:spcBef>
                <a:spcPts val="62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900" spc="-2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dirty="0">
                <a:latin typeface="Calibri" panose="020F0502020204030204"/>
                <a:cs typeface="Calibri" panose="020F0502020204030204"/>
              </a:rPr>
              <a:t>6 </a:t>
            </a:r>
            <a:r>
              <a:rPr sz="9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搬运示意图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200" b="1" spc="15" dirty="0">
                <a:latin typeface="Microsoft YaHei UI" panose="020B0503020204020204" charset="-122"/>
                <a:cs typeface="Microsoft YaHei UI" panose="020B0503020204020204" charset="-122"/>
              </a:rPr>
              <a:t>*</a:t>
            </a:r>
            <a:r>
              <a:rPr sz="1200" b="1" dirty="0">
                <a:latin typeface="Microsoft YaHei UI" panose="020B0503020204020204" charset="-122"/>
                <a:cs typeface="Microsoft YaHei UI" panose="020B0503020204020204" charset="-122"/>
              </a:rPr>
              <a:t>注</a:t>
            </a:r>
            <a:r>
              <a:rPr sz="1200" b="1" spc="10" dirty="0">
                <a:latin typeface="Microsoft YaHei UI" panose="020B0503020204020204" charset="-122"/>
                <a:cs typeface="Microsoft YaHei UI" panose="020B0503020204020204" charset="-122"/>
              </a:rPr>
              <a:t>意</a:t>
            </a:r>
            <a:r>
              <a:rPr sz="1200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2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身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10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格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 algn="just">
              <a:lnSpc>
                <a:spcPct val="156000"/>
              </a:lnSpc>
              <a:spcBef>
                <a:spcPts val="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11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-10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底部</a:t>
            </a:r>
            <a:r>
              <a:rPr sz="1050" spc="-114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倒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</a:t>
            </a:r>
            <a:r>
              <a:rPr sz="1050" spc="-10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严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禁直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拉抬托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盘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，严禁直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拉抬激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层空隙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严禁直接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抬机器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脸部和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头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97090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</a:t>
            </a:r>
            <a:r>
              <a:rPr sz="900" dirty="0">
                <a:latin typeface="Calibri" panose="020F0502020204030204"/>
                <a:cs typeface="Calibri" panose="020F0502020204030204"/>
              </a:rPr>
              <a:t>6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62609"/>
            <a:ext cx="1858645" cy="968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5" dirty="0">
                <a:latin typeface="宋体" panose="02010600030101010101" pitchFamily="2" charset="-122"/>
                <a:cs typeface="宋体" panose="02010600030101010101" pitchFamily="2" charset="-122"/>
              </a:rPr>
              <a:t>附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录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异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常</a:t>
            </a: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列表与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障清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除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7326" y="1769109"/>
          <a:ext cx="4417060" cy="4300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6960"/>
                <a:gridCol w="3330575"/>
              </a:tblGrid>
              <a:tr h="2559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障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象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可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能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原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因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解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决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方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法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673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机器</a:t>
                      </a:r>
                      <a:r>
                        <a:rPr sz="1050" spc="2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不能正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常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开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量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不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足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通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过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适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连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其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他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因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系客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0647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机器</a:t>
                      </a:r>
                      <a:r>
                        <a:rPr sz="1050" spc="2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不能正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常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置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移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将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放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置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于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初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设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置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位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置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没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有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连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源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将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连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源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05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被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遮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挡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等，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保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证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方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没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有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遮挡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物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其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他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因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系客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062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机器</a:t>
                      </a:r>
                      <a:r>
                        <a:rPr sz="1050" spc="2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不能运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动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导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航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于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地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图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盲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区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将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关机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动</a:t>
                      </a:r>
                      <a:r>
                        <a:rPr sz="1050" spc="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至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近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新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开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导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航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Calibri" panose="020F0502020204030204"/>
                        <a:buAutoNum type="arabicPeriod" startAt="2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视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觉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模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块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被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覆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盖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确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保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视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觉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定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位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模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块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没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被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覆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盖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05"/>
                        </a:spcBef>
                        <a:buFont typeface="Calibri" panose="020F0502020204030204"/>
                        <a:buAutoNum type="arabicPeriod" startAt="2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雷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达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障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检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查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激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光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雷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达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否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正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常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转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动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Calibri" panose="020F0502020204030204"/>
                        <a:buAutoNum type="arabicPeriod" startAt="2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碰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撞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开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障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检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碰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撞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开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否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被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挤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压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Calibri" panose="020F0502020204030204"/>
                        <a:buAutoNum type="arabicPeriod" startAt="2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其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他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因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系客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672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机器</a:t>
                      </a:r>
                      <a:r>
                        <a:rPr sz="1050" spc="2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不能播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放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语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音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语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音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闭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或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音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量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过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小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新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设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置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语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音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229235">
                        <a:lnSpc>
                          <a:spcPct val="100000"/>
                        </a:lnSpc>
                        <a:spcBef>
                          <a:spcPts val="705"/>
                        </a:spcBef>
                        <a:buFont typeface="Calibri" panose="020F0502020204030204"/>
                        <a:buAutoNum type="arabicPeriod"/>
                        <a:tabLst>
                          <a:tab pos="297180" algn="l"/>
                          <a:tab pos="297815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其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他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因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系客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运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异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常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即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闭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源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系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90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跌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倒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即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闭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源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系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2179" y="697090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</a:t>
            </a:r>
            <a:r>
              <a:rPr sz="900" dirty="0">
                <a:latin typeface="Calibri" panose="020F0502020204030204"/>
                <a:cs typeface="Calibri" panose="020F0502020204030204"/>
              </a:rPr>
              <a:t>7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70229"/>
            <a:ext cx="124777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整机性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参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数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2562" y="1077594"/>
          <a:ext cx="4466590" cy="5641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3094354"/>
              </a:tblGrid>
              <a:tr h="256539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型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号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SJH-H1256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产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品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寸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519*531*1256mm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904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托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寸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515*426*180mm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产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品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净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50Kg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最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大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走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速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度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50" spc="-10" dirty="0">
                          <a:latin typeface="Calibri" panose="020F0502020204030204"/>
                          <a:cs typeface="Calibri" panose="020F0502020204030204"/>
                        </a:rPr>
                        <a:t>1m/s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5" dirty="0">
                          <a:latin typeface="Calibri" panose="020F0502020204030204"/>
                          <a:cs typeface="Calibri" panose="020F0502020204030204"/>
                        </a:rPr>
                        <a:t>10KG(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单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层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)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904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最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大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爬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坡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角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度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坡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度</a:t>
                      </a:r>
                      <a:r>
                        <a:rPr sz="1050" spc="-3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&lt;=</a:t>
                      </a:r>
                      <a:r>
                        <a:rPr sz="105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5</a:t>
                      </a:r>
                      <a:r>
                        <a:rPr sz="1050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度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络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接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口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WIFI/4G/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蓝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牙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174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池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容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量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DC</a:t>
                      </a:r>
                      <a:r>
                        <a:rPr sz="105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10" dirty="0">
                          <a:latin typeface="Calibri" panose="020F0502020204030204"/>
                          <a:cs typeface="Calibri" panose="020F0502020204030204"/>
                        </a:rPr>
                        <a:t>48V</a:t>
                      </a:r>
                      <a:r>
                        <a:rPr sz="105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12Ah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额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定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功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率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-10" dirty="0">
                          <a:latin typeface="Calibri" panose="020F0502020204030204"/>
                          <a:cs typeface="Calibri" panose="020F0502020204030204"/>
                        </a:rPr>
                        <a:t>50W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流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待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流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小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于</a:t>
                      </a:r>
                      <a:r>
                        <a:rPr sz="1050" spc="-2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0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.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5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A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25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904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续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航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间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连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续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作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大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于</a:t>
                      </a:r>
                      <a:r>
                        <a:rPr sz="1050" spc="-2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12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4</a:t>
                      </a:r>
                      <a:r>
                        <a:rPr sz="1050" spc="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小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间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待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间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大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于</a:t>
                      </a:r>
                      <a:r>
                        <a:rPr sz="1050" spc="-2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4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8</a:t>
                      </a:r>
                      <a:r>
                        <a:rPr sz="1050" spc="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小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运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寿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命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20000h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作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湿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度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0</a:t>
                      </a:r>
                      <a:r>
                        <a:rPr sz="105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105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45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℃，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RH:5%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～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85%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无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扬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尘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作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环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境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室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内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环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境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平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坦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光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地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面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6094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方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式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5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支</a:t>
                      </a:r>
                      <a:r>
                        <a:rPr sz="1050" spc="7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持</a:t>
                      </a:r>
                      <a:r>
                        <a:rPr sz="1050" spc="5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自动</a:t>
                      </a:r>
                      <a:r>
                        <a:rPr sz="1050" spc="60" dirty="0">
                          <a:latin typeface="Calibri" panose="020F0502020204030204"/>
                          <a:cs typeface="Calibri" panose="020F0502020204030204"/>
                        </a:rPr>
                        <a:t>/</a:t>
                      </a:r>
                      <a:r>
                        <a:rPr sz="1050" spc="5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手</a:t>
                      </a:r>
                      <a:r>
                        <a:rPr sz="1050" spc="7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动</a:t>
                      </a:r>
                      <a:r>
                        <a:rPr sz="1050" spc="5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充电</a:t>
                      </a:r>
                      <a:r>
                        <a:rPr sz="1050" spc="7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5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输</a:t>
                      </a:r>
                      <a:r>
                        <a:rPr sz="1050" spc="7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入</a:t>
                      </a:r>
                      <a:r>
                        <a:rPr sz="1050" spc="5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额定</a:t>
                      </a:r>
                      <a:r>
                        <a:rPr sz="1050" spc="7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压</a:t>
                      </a:r>
                      <a:r>
                        <a:rPr sz="1050" spc="-2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10</a:t>
                      </a:r>
                      <a:r>
                        <a:rPr sz="1050" spc="10" dirty="0">
                          <a:latin typeface="Calibri" panose="020F0502020204030204"/>
                          <a:cs typeface="Calibri" panose="020F0502020204030204"/>
                        </a:rPr>
                        <a:t>0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240</a:t>
                      </a:r>
                      <a:r>
                        <a:rPr sz="1050" spc="-30" dirty="0">
                          <a:latin typeface="Calibri" panose="020F0502020204030204"/>
                          <a:cs typeface="Calibri" panose="020F0502020204030204"/>
                        </a:rPr>
                        <a:t>V</a:t>
                      </a:r>
                      <a:r>
                        <a:rPr sz="1050" spc="-10" dirty="0">
                          <a:latin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.c</a:t>
                      </a:r>
                      <a:r>
                        <a:rPr sz="1050" spc="6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/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50-60Hz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25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寸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230*220*290mm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量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1050" spc="-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dirty="0">
                          <a:latin typeface="Calibri" panose="020F0502020204030204"/>
                          <a:cs typeface="Calibri" panose="020F0502020204030204"/>
                        </a:rPr>
                        <a:t>kg</a:t>
                      </a:r>
                      <a:endParaRPr sz="105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904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存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储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温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度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-10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℃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-60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℃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作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海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拔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一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个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标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准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大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压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不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超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过</a:t>
                      </a:r>
                      <a:r>
                        <a:rPr sz="1050" spc="-3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5" dirty="0">
                          <a:latin typeface="Calibri" panose="020F0502020204030204"/>
                          <a:cs typeface="Calibri" panose="020F0502020204030204"/>
                        </a:rPr>
                        <a:t>1000</a:t>
                      </a:r>
                      <a:r>
                        <a:rPr sz="1050" spc="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米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001978"/>
            <a:ext cx="4504690" cy="613156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200" b="1" dirty="0">
                <a:latin typeface="Microsoft YaHei UI" panose="020B0503020204020204" charset="-122"/>
                <a:cs typeface="Microsoft YaHei UI" panose="020B0503020204020204" charset="-122"/>
              </a:rPr>
              <a:t>使</a:t>
            </a:r>
            <a:r>
              <a:rPr sz="1200" b="1" spc="10" dirty="0">
                <a:latin typeface="Microsoft YaHei UI" panose="020B0503020204020204" charset="-122"/>
                <a:cs typeface="Microsoft YaHei UI" panose="020B0503020204020204" charset="-122"/>
              </a:rPr>
              <a:t>用</a:t>
            </a:r>
            <a:r>
              <a:rPr sz="1200" b="1" dirty="0">
                <a:latin typeface="Microsoft YaHei UI" panose="020B0503020204020204" charset="-122"/>
                <a:cs typeface="Microsoft YaHei UI" panose="020B0503020204020204" charset="-122"/>
              </a:rPr>
              <a:t>限制：</a:t>
            </a:r>
            <a:endParaRPr sz="1200">
              <a:latin typeface="Microsoft YaHei UI" panose="020B0503020204020204" charset="-122"/>
              <a:cs typeface="Microsoft YaHei UI" panose="020B0503020204020204" charset="-122"/>
            </a:endParaRPr>
          </a:p>
          <a:p>
            <a:pPr marL="279400" marR="68580" algn="just">
              <a:lnSpc>
                <a:spcPts val="1970"/>
              </a:lnSpc>
              <a:spcBef>
                <a:spcPts val="9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境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于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突起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不高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1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c</a:t>
            </a:r>
            <a:r>
              <a:rPr sz="1050" spc="20" dirty="0">
                <a:latin typeface="Calibri" panose="020F0502020204030204"/>
                <a:cs typeface="Calibri" panose="020F0502020204030204"/>
              </a:rPr>
              <a:t>m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请勿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于户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开放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阳台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、崎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岖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地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境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520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悬空环境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如复式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楼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层、开放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阳台、家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顶端，楼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）或没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防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0485">
              <a:lnSpc>
                <a:spcPct val="155000"/>
              </a:lnSpc>
              <a:spcBef>
                <a:spcPts val="2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环境高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0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℃或低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0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℃或地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有任何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液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体及粘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物的环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境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使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拽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>
              <a:lnSpc>
                <a:spcPct val="156000"/>
              </a:lnSpc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请将地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尖锐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体（如装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废料、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璃、铁钉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）清除，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免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对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底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害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0485">
              <a:lnSpc>
                <a:spcPct val="156000"/>
              </a:lnSpc>
              <a:spcBef>
                <a:spcPts val="1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任何非可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输物体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包括儿童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宠物）放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在静止或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运行中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的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69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485140">
              <a:lnSpc>
                <a:spcPct val="156000"/>
              </a:lnSpc>
              <a:spcBef>
                <a:spcPts val="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格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195072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何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液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洒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倒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倒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火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508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43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盒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请依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用户手册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入门指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指示使用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产品，如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使用不当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成任何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损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失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18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70229"/>
            <a:ext cx="84074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安全须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2179" y="697090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1</a:t>
            </a:r>
            <a:r>
              <a:rPr sz="900" dirty="0">
                <a:latin typeface="Calibri" panose="020F0502020204030204"/>
                <a:cs typeface="Calibri" panose="020F0502020204030204"/>
              </a:rPr>
              <a:t>9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686482"/>
            <a:ext cx="4439285" cy="203898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200" b="1" dirty="0">
                <a:latin typeface="Microsoft YaHei UI" panose="020B0503020204020204" charset="-122"/>
                <a:cs typeface="Microsoft YaHei UI" panose="020B0503020204020204" charset="-122"/>
              </a:rPr>
              <a:t>电</a:t>
            </a:r>
            <a:r>
              <a:rPr sz="1200" b="1" spc="10" dirty="0">
                <a:latin typeface="Microsoft YaHei UI" panose="020B0503020204020204" charset="-122"/>
                <a:cs typeface="Microsoft YaHei UI" panose="020B0503020204020204" charset="-122"/>
              </a:rPr>
              <a:t>池</a:t>
            </a:r>
            <a:r>
              <a:rPr sz="1200" b="1" dirty="0">
                <a:latin typeface="Microsoft YaHei UI" panose="020B0503020204020204" charset="-122"/>
                <a:cs typeface="Microsoft YaHei UI" panose="020B0503020204020204" charset="-122"/>
              </a:rPr>
              <a:t>及</a:t>
            </a:r>
            <a:r>
              <a:rPr sz="1200" b="1" spc="10" dirty="0">
                <a:latin typeface="Microsoft YaHei UI" panose="020B0503020204020204" charset="-122"/>
                <a:cs typeface="Microsoft YaHei UI" panose="020B0503020204020204" charset="-122"/>
              </a:rPr>
              <a:t>充</a:t>
            </a:r>
            <a:r>
              <a:rPr sz="1200" b="1" dirty="0">
                <a:latin typeface="Microsoft YaHei UI" panose="020B0503020204020204" charset="-122"/>
                <a:cs typeface="Microsoft YaHei UI" panose="020B0503020204020204" charset="-122"/>
              </a:rPr>
              <a:t>电：</a:t>
            </a:r>
            <a:endParaRPr sz="1200">
              <a:latin typeface="Microsoft YaHei UI" panose="020B0503020204020204" charset="-122"/>
              <a:cs typeface="Microsoft YaHei UI" panose="020B0503020204020204" charset="-122"/>
            </a:endParaRPr>
          </a:p>
          <a:p>
            <a:pPr marL="279400" marR="1219200">
              <a:lnSpc>
                <a:spcPts val="1970"/>
              </a:lnSpc>
              <a:spcBef>
                <a:spcPts val="9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卸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52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气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布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片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5080">
              <a:lnSpc>
                <a:spcPts val="1980"/>
              </a:lnSpc>
              <a:spcBef>
                <a:spcPts val="8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间不使用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品，请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满电后关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主机并放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阴凉干燥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，至少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每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970903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2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568705"/>
            <a:ext cx="1426210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说明书简</a:t>
            </a:r>
            <a:r>
              <a:rPr spc="-5" dirty="0"/>
              <a:t>介</a:t>
            </a:r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 marR="70485">
              <a:lnSpc>
                <a:spcPct val="156000"/>
              </a:lnSpc>
              <a:spcBef>
                <a:spcPts val="100"/>
              </a:spcBef>
            </a:pPr>
            <a:r>
              <a:rPr spc="5" dirty="0"/>
              <a:t>本说</a:t>
            </a:r>
            <a:r>
              <a:rPr spc="-10" dirty="0"/>
              <a:t>明</a:t>
            </a:r>
            <a:r>
              <a:rPr spc="5" dirty="0"/>
              <a:t>书主要</a:t>
            </a:r>
            <a:r>
              <a:rPr spc="-10" dirty="0"/>
              <a:t>介</a:t>
            </a:r>
            <a:r>
              <a:rPr spc="5" dirty="0"/>
              <a:t>绍了激光</a:t>
            </a:r>
            <a:r>
              <a:rPr spc="-10" dirty="0"/>
              <a:t>送</a:t>
            </a:r>
            <a:r>
              <a:rPr spc="5" dirty="0"/>
              <a:t>料机器</a:t>
            </a:r>
            <a:r>
              <a:rPr spc="-10" dirty="0"/>
              <a:t>人</a:t>
            </a:r>
            <a:r>
              <a:rPr spc="5" dirty="0"/>
              <a:t>的功能</a:t>
            </a:r>
            <a:r>
              <a:rPr spc="-10" dirty="0"/>
              <a:t>特</a:t>
            </a:r>
            <a:r>
              <a:rPr spc="5" dirty="0"/>
              <a:t>性、安装</a:t>
            </a:r>
            <a:r>
              <a:rPr spc="-10" dirty="0"/>
              <a:t>使</a:t>
            </a:r>
            <a:r>
              <a:rPr spc="5" dirty="0"/>
              <a:t>用方法</a:t>
            </a:r>
            <a:r>
              <a:rPr spc="-10" dirty="0"/>
              <a:t>以</a:t>
            </a:r>
            <a:r>
              <a:rPr spc="5" dirty="0"/>
              <a:t>及在使</a:t>
            </a:r>
            <a:r>
              <a:rPr spc="-5" dirty="0"/>
              <a:t>用 </a:t>
            </a:r>
            <a:r>
              <a:rPr spc="-10" dirty="0"/>
              <a:t>中</a:t>
            </a:r>
            <a:r>
              <a:rPr spc="5" dirty="0"/>
              <a:t>需</a:t>
            </a:r>
            <a:r>
              <a:rPr spc="-10" dirty="0"/>
              <a:t>要</a:t>
            </a:r>
            <a:r>
              <a:rPr spc="5" dirty="0"/>
              <a:t>注</a:t>
            </a:r>
            <a:r>
              <a:rPr spc="-10" dirty="0"/>
              <a:t>意</a:t>
            </a:r>
            <a:r>
              <a:rPr spc="5" dirty="0"/>
              <a:t>的</a:t>
            </a:r>
            <a:r>
              <a:rPr spc="-10" dirty="0"/>
              <a:t>事</a:t>
            </a:r>
            <a:r>
              <a:rPr spc="5" dirty="0"/>
              <a:t>项</a:t>
            </a:r>
            <a:r>
              <a:rPr spc="-5" dirty="0"/>
              <a:t>。</a:t>
            </a:r>
            <a:endParaRPr spc="-5" dirty="0"/>
          </a:p>
          <a:p>
            <a:pPr marL="59055">
              <a:lnSpc>
                <a:spcPct val="100000"/>
              </a:lnSpc>
            </a:pPr>
            <a:endParaRPr sz="1000"/>
          </a:p>
          <a:p>
            <a:pPr marL="59055">
              <a:lnSpc>
                <a:spcPct val="100000"/>
              </a:lnSpc>
              <a:spcBef>
                <a:spcPts val="50"/>
              </a:spcBef>
            </a:pPr>
          </a:p>
          <a:p>
            <a:pPr marL="71755">
              <a:lnSpc>
                <a:spcPct val="100000"/>
              </a:lnSpc>
            </a:pPr>
            <a:r>
              <a:rPr spc="-10" dirty="0"/>
              <a:t>本</a:t>
            </a:r>
            <a:r>
              <a:rPr spc="5" dirty="0"/>
              <a:t>说</a:t>
            </a:r>
            <a:r>
              <a:rPr spc="-10" dirty="0"/>
              <a:t>明</a:t>
            </a:r>
            <a:r>
              <a:rPr spc="5" dirty="0"/>
              <a:t>书</a:t>
            </a:r>
            <a:r>
              <a:rPr spc="-10" dirty="0"/>
              <a:t>包</a:t>
            </a:r>
            <a:r>
              <a:rPr spc="5" dirty="0"/>
              <a:t>括</a:t>
            </a:r>
            <a:r>
              <a:rPr spc="-10" dirty="0"/>
              <a:t>以</a:t>
            </a:r>
            <a:r>
              <a:rPr spc="5" dirty="0"/>
              <a:t>下</a:t>
            </a:r>
            <a:r>
              <a:rPr spc="-10" dirty="0"/>
              <a:t>内</a:t>
            </a:r>
            <a:r>
              <a:rPr spc="5" dirty="0"/>
              <a:t>容</a:t>
            </a:r>
            <a:r>
              <a:rPr spc="-5" dirty="0"/>
              <a:t>：</a:t>
            </a:r>
            <a:endParaRPr spc="-5" dirty="0"/>
          </a:p>
          <a:p>
            <a:pPr marL="338455" indent="-266700">
              <a:lnSpc>
                <a:spcPct val="100000"/>
              </a:lnSpc>
              <a:spcBef>
                <a:spcPts val="705"/>
              </a:spcBef>
              <a:buFont typeface="Calibri" panose="020F0502020204030204"/>
              <a:buAutoNum type="arabicPeriod"/>
              <a:tabLst>
                <a:tab pos="338455" algn="l"/>
                <a:tab pos="339090" algn="l"/>
              </a:tabLst>
            </a:pPr>
            <a:r>
              <a:rPr spc="-10" dirty="0"/>
              <a:t>机</a:t>
            </a:r>
            <a:r>
              <a:rPr spc="5" dirty="0"/>
              <a:t>器</a:t>
            </a:r>
            <a:r>
              <a:rPr spc="-10" dirty="0"/>
              <a:t>人</a:t>
            </a:r>
            <a:r>
              <a:rPr spc="5" dirty="0"/>
              <a:t>介</a:t>
            </a:r>
            <a:r>
              <a:rPr spc="-10" dirty="0"/>
              <a:t>绍</a:t>
            </a:r>
            <a:r>
              <a:rPr spc="-415" dirty="0"/>
              <a:t>：</a:t>
            </a:r>
            <a:r>
              <a:rPr spc="-10" dirty="0"/>
              <a:t>简</a:t>
            </a:r>
            <a:r>
              <a:rPr spc="5" dirty="0"/>
              <a:t>述</a:t>
            </a:r>
            <a:r>
              <a:rPr spc="-10" dirty="0"/>
              <a:t>机</a:t>
            </a:r>
            <a:r>
              <a:rPr spc="5" dirty="0"/>
              <a:t>器</a:t>
            </a:r>
            <a:r>
              <a:rPr spc="-10" dirty="0"/>
              <a:t>人</a:t>
            </a:r>
            <a:r>
              <a:rPr spc="5" dirty="0"/>
              <a:t>的</a:t>
            </a:r>
            <a:r>
              <a:rPr spc="-10" dirty="0"/>
              <a:t>基</a:t>
            </a:r>
            <a:r>
              <a:rPr spc="5" dirty="0"/>
              <a:t>本</a:t>
            </a:r>
            <a:r>
              <a:rPr spc="-10" dirty="0"/>
              <a:t>功</a:t>
            </a:r>
            <a:r>
              <a:rPr spc="5" dirty="0"/>
              <a:t>能</a:t>
            </a:r>
            <a:r>
              <a:rPr spc="-10" dirty="0"/>
              <a:t>特</a:t>
            </a:r>
            <a:r>
              <a:rPr spc="5" dirty="0"/>
              <a:t>性</a:t>
            </a:r>
            <a:r>
              <a:rPr spc="-10" dirty="0"/>
              <a:t>并</a:t>
            </a:r>
            <a:r>
              <a:rPr spc="5" dirty="0"/>
              <a:t>详</a:t>
            </a:r>
            <a:r>
              <a:rPr spc="-10" dirty="0"/>
              <a:t>细</a:t>
            </a:r>
            <a:r>
              <a:rPr spc="5" dirty="0"/>
              <a:t>展</a:t>
            </a:r>
            <a:r>
              <a:rPr spc="-10" dirty="0"/>
              <a:t>示</a:t>
            </a:r>
            <a:r>
              <a:rPr spc="5" dirty="0"/>
              <a:t>机</a:t>
            </a:r>
            <a:r>
              <a:rPr spc="-10" dirty="0"/>
              <a:t>器</a:t>
            </a:r>
            <a:r>
              <a:rPr spc="5" dirty="0"/>
              <a:t>人</a:t>
            </a:r>
            <a:r>
              <a:rPr spc="-10" dirty="0"/>
              <a:t>的</a:t>
            </a:r>
            <a:r>
              <a:rPr spc="5" dirty="0"/>
              <a:t>结</a:t>
            </a:r>
            <a:r>
              <a:rPr spc="-10" dirty="0"/>
              <a:t>构</a:t>
            </a:r>
            <a:r>
              <a:rPr spc="5" dirty="0"/>
              <a:t>信</a:t>
            </a:r>
            <a:r>
              <a:rPr spc="-10" dirty="0"/>
              <a:t>息</a:t>
            </a:r>
            <a:r>
              <a:rPr spc="-5" dirty="0"/>
              <a:t>。</a:t>
            </a:r>
            <a:endParaRPr spc="-5" dirty="0"/>
          </a:p>
          <a:p>
            <a:pPr marL="338455" indent="-266700">
              <a:lnSpc>
                <a:spcPct val="100000"/>
              </a:lnSpc>
              <a:spcBef>
                <a:spcPts val="710"/>
              </a:spcBef>
              <a:buFont typeface="Calibri" panose="020F0502020204030204"/>
              <a:buAutoNum type="arabicPeriod"/>
              <a:tabLst>
                <a:tab pos="338455" algn="l"/>
                <a:tab pos="339090" algn="l"/>
              </a:tabLst>
            </a:pPr>
            <a:r>
              <a:rPr spc="-10" dirty="0"/>
              <a:t>操</a:t>
            </a:r>
            <a:r>
              <a:rPr spc="5" dirty="0"/>
              <a:t>作</a:t>
            </a:r>
            <a:r>
              <a:rPr spc="-10" dirty="0"/>
              <a:t>步</a:t>
            </a:r>
            <a:r>
              <a:rPr spc="5" dirty="0"/>
              <a:t>骤</a:t>
            </a:r>
            <a:r>
              <a:rPr spc="-10" dirty="0"/>
              <a:t>：</a:t>
            </a:r>
            <a:r>
              <a:rPr spc="5" dirty="0"/>
              <a:t>介</a:t>
            </a:r>
            <a:r>
              <a:rPr spc="-10" dirty="0"/>
              <a:t>绍</a:t>
            </a:r>
            <a:r>
              <a:rPr spc="5" dirty="0"/>
              <a:t>机</a:t>
            </a:r>
            <a:r>
              <a:rPr spc="-10" dirty="0"/>
              <a:t>器</a:t>
            </a:r>
            <a:r>
              <a:rPr spc="5" dirty="0"/>
              <a:t>人</a:t>
            </a:r>
            <a:r>
              <a:rPr spc="-10" dirty="0"/>
              <a:t>安</a:t>
            </a:r>
            <a:r>
              <a:rPr spc="5" dirty="0"/>
              <a:t>装</a:t>
            </a:r>
            <a:r>
              <a:rPr spc="-10" dirty="0"/>
              <a:t>使</a:t>
            </a:r>
            <a:r>
              <a:rPr spc="5" dirty="0"/>
              <a:t>用</a:t>
            </a:r>
            <a:r>
              <a:rPr spc="-10" dirty="0"/>
              <a:t>过</a:t>
            </a:r>
            <a:r>
              <a:rPr spc="5" dirty="0"/>
              <a:t>程</a:t>
            </a:r>
            <a:r>
              <a:rPr spc="-10" dirty="0"/>
              <a:t>中</a:t>
            </a:r>
            <a:r>
              <a:rPr spc="5" dirty="0"/>
              <a:t>的</a:t>
            </a:r>
            <a:r>
              <a:rPr spc="-10" dirty="0"/>
              <a:t>准</a:t>
            </a:r>
            <a:r>
              <a:rPr spc="5" dirty="0"/>
              <a:t>备</a:t>
            </a:r>
            <a:r>
              <a:rPr spc="-10" dirty="0"/>
              <a:t>工</a:t>
            </a:r>
            <a:r>
              <a:rPr spc="5" dirty="0"/>
              <a:t>作</a:t>
            </a:r>
            <a:r>
              <a:rPr spc="-10" dirty="0"/>
              <a:t>和</a:t>
            </a:r>
            <a:r>
              <a:rPr spc="5" dirty="0"/>
              <a:t>注</a:t>
            </a:r>
            <a:r>
              <a:rPr spc="-10" dirty="0"/>
              <a:t>意</a:t>
            </a:r>
            <a:r>
              <a:rPr spc="5" dirty="0"/>
              <a:t>事</a:t>
            </a:r>
            <a:r>
              <a:rPr spc="-10" dirty="0"/>
              <a:t>项</a:t>
            </a:r>
            <a:r>
              <a:rPr spc="-5" dirty="0"/>
              <a:t>。</a:t>
            </a:r>
            <a:endParaRPr spc="-5" dirty="0"/>
          </a:p>
          <a:p>
            <a:pPr marL="338455" indent="-266700">
              <a:lnSpc>
                <a:spcPct val="100000"/>
              </a:lnSpc>
              <a:spcBef>
                <a:spcPts val="720"/>
              </a:spcBef>
              <a:buFont typeface="Calibri" panose="020F0502020204030204"/>
              <a:buAutoNum type="arabicPeriod"/>
              <a:tabLst>
                <a:tab pos="338455" algn="l"/>
                <a:tab pos="339090" algn="l"/>
              </a:tabLst>
            </a:pPr>
            <a:r>
              <a:rPr spc="-10" dirty="0"/>
              <a:t>附</a:t>
            </a:r>
            <a:r>
              <a:rPr spc="5" dirty="0"/>
              <a:t>录</a:t>
            </a:r>
            <a:r>
              <a:rPr spc="-10" dirty="0"/>
              <a:t>：</a:t>
            </a:r>
            <a:r>
              <a:rPr spc="5" dirty="0"/>
              <a:t>介</a:t>
            </a:r>
            <a:r>
              <a:rPr spc="-10" dirty="0"/>
              <a:t>绍</a:t>
            </a:r>
            <a:r>
              <a:rPr spc="5" dirty="0"/>
              <a:t>机</a:t>
            </a:r>
            <a:r>
              <a:rPr spc="-10" dirty="0"/>
              <a:t>器</a:t>
            </a:r>
            <a:r>
              <a:rPr spc="5" dirty="0"/>
              <a:t>人</a:t>
            </a:r>
            <a:r>
              <a:rPr spc="-10" dirty="0"/>
              <a:t>常</a:t>
            </a:r>
            <a:r>
              <a:rPr spc="5" dirty="0"/>
              <a:t>见</a:t>
            </a:r>
            <a:r>
              <a:rPr spc="-10" dirty="0"/>
              <a:t>故</a:t>
            </a:r>
            <a:r>
              <a:rPr spc="5" dirty="0"/>
              <a:t>障</a:t>
            </a:r>
            <a:r>
              <a:rPr spc="-10" dirty="0"/>
              <a:t>、</a:t>
            </a:r>
            <a:r>
              <a:rPr spc="5" dirty="0"/>
              <a:t>详</a:t>
            </a:r>
            <a:r>
              <a:rPr spc="-10" dirty="0"/>
              <a:t>细</a:t>
            </a:r>
            <a:r>
              <a:rPr spc="5" dirty="0"/>
              <a:t>技</a:t>
            </a:r>
            <a:r>
              <a:rPr spc="-10" dirty="0"/>
              <a:t>术</a:t>
            </a:r>
            <a:r>
              <a:rPr spc="5" dirty="0"/>
              <a:t>参</a:t>
            </a:r>
            <a:r>
              <a:rPr spc="-10" dirty="0"/>
              <a:t>数</a:t>
            </a:r>
            <a:r>
              <a:rPr spc="5" dirty="0"/>
              <a:t>和</a:t>
            </a:r>
            <a:r>
              <a:rPr spc="-10" dirty="0"/>
              <a:t>安</a:t>
            </a:r>
            <a:r>
              <a:rPr spc="5" dirty="0"/>
              <a:t>全</a:t>
            </a:r>
            <a:r>
              <a:rPr spc="-10" dirty="0"/>
              <a:t>注</a:t>
            </a:r>
            <a:r>
              <a:rPr spc="5" dirty="0"/>
              <a:t>意</a:t>
            </a:r>
            <a:r>
              <a:rPr spc="-10" dirty="0"/>
              <a:t>事</a:t>
            </a:r>
            <a:r>
              <a:rPr spc="5" dirty="0"/>
              <a:t>项</a:t>
            </a:r>
            <a:r>
              <a:rPr spc="-5" dirty="0"/>
              <a:t>。</a:t>
            </a:r>
            <a:endParaRPr spc="-5" dirty="0"/>
          </a:p>
          <a:p>
            <a:pPr marL="338455" indent="-266700">
              <a:lnSpc>
                <a:spcPct val="100000"/>
              </a:lnSpc>
              <a:spcBef>
                <a:spcPts val="695"/>
              </a:spcBef>
              <a:buFont typeface="Calibri" panose="020F0502020204030204"/>
              <a:buAutoNum type="arabicPeriod"/>
              <a:tabLst>
                <a:tab pos="338455" algn="l"/>
                <a:tab pos="339090" algn="l"/>
              </a:tabLst>
            </a:pPr>
            <a:r>
              <a:rPr spc="-10" dirty="0"/>
              <a:t>三</a:t>
            </a:r>
            <a:r>
              <a:rPr spc="5" dirty="0"/>
              <a:t>包</a:t>
            </a:r>
            <a:r>
              <a:rPr spc="-10" dirty="0"/>
              <a:t>凭</a:t>
            </a:r>
            <a:r>
              <a:rPr spc="5" dirty="0"/>
              <a:t>证</a:t>
            </a:r>
            <a:r>
              <a:rPr spc="-5" dirty="0"/>
              <a:t>。</a:t>
            </a:r>
            <a:endParaRPr spc="-5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97090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 panose="020F0502020204030204"/>
                <a:cs typeface="Calibri" panose="020F0502020204030204"/>
              </a:rPr>
              <a:t>2</a:t>
            </a:r>
            <a:r>
              <a:rPr sz="900" dirty="0">
                <a:latin typeface="Calibri" panose="020F0502020204030204"/>
                <a:cs typeface="Calibri" panose="020F0502020204030204"/>
              </a:rPr>
              <a:t>0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779017"/>
            <a:ext cx="1145540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三包凭</a:t>
            </a:r>
            <a:r>
              <a:rPr spc="-5" dirty="0"/>
              <a:t>证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381480"/>
            <a:ext cx="4439285" cy="424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本产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售后服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严格依据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中华人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共和国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费者权益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法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》、《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华人民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共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法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2033269"/>
            <a:ext cx="669290" cy="172720"/>
          </a:xfrm>
          <a:prstGeom prst="rect">
            <a:avLst/>
          </a:prstGeom>
          <a:solidFill>
            <a:srgbClr val="E4E4E4"/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050" b="1" spc="5" dirty="0">
                <a:latin typeface="Microsoft YaHei UI" panose="020B0503020204020204" charset="-122"/>
                <a:cs typeface="Microsoft YaHei UI" panose="020B0503020204020204" charset="-122"/>
              </a:rPr>
              <a:t>保修期</a:t>
            </a:r>
            <a:r>
              <a:rPr sz="1050" b="1" spc="-10" dirty="0">
                <a:latin typeface="Microsoft YaHei UI" panose="020B0503020204020204" charset="-122"/>
                <a:cs typeface="Microsoft YaHei UI" panose="020B0503020204020204" charset="-122"/>
              </a:rPr>
              <a:t>限</a:t>
            </a:r>
            <a:r>
              <a:rPr sz="1050" b="1" spc="-5" dirty="0">
                <a:latin typeface="Microsoft YaHei UI" panose="020B0503020204020204" charset="-122"/>
                <a:cs typeface="Microsoft YaHei UI" panose="020B0503020204020204" charset="-122"/>
              </a:rPr>
              <a:t>：</a:t>
            </a:r>
            <a:endParaRPr sz="1050">
              <a:latin typeface="Microsoft YaHei UI" panose="020B0503020204020204" charset="-122"/>
              <a:cs typeface="Microsoft YaHei UI" panose="020B050302020402020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2180056"/>
            <a:ext cx="4493895" cy="6280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1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起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7</a:t>
            </a:r>
            <a:r>
              <a:rPr sz="105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修理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2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起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1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3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且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司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4151" y="2833369"/>
          <a:ext cx="4376420" cy="606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7225"/>
                <a:gridCol w="1474470"/>
                <a:gridCol w="2224405"/>
              </a:tblGrid>
              <a:tr h="1903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50" b="1" spc="10" dirty="0">
                          <a:latin typeface="Microsoft YaHei UI" panose="020B0503020204020204" charset="-122"/>
                          <a:cs typeface="Microsoft YaHei UI" panose="020B0503020204020204" charset="-122"/>
                        </a:rPr>
                        <a:t>保修内</a:t>
                      </a:r>
                      <a:r>
                        <a:rPr sz="1050" b="1" spc="-5" dirty="0">
                          <a:latin typeface="Microsoft YaHei UI" panose="020B0503020204020204" charset="-122"/>
                          <a:cs typeface="Microsoft YaHei UI" panose="020B0503020204020204" charset="-122"/>
                        </a:rPr>
                        <a:t>容</a:t>
                      </a:r>
                      <a:r>
                        <a:rPr sz="1050" b="1" dirty="0">
                          <a:latin typeface="Microsoft YaHei UI" panose="020B0503020204020204" charset="-122"/>
                          <a:cs typeface="Microsoft YaHei UI" panose="020B0503020204020204" charset="-122"/>
                        </a:rPr>
                        <a:t>：</a:t>
                      </a:r>
                      <a:endParaRPr sz="1050">
                        <a:latin typeface="Microsoft YaHei UI" panose="020B0503020204020204" charset="-122"/>
                        <a:cs typeface="Microsoft YaHei UI" panose="020B0503020204020204" charset="-122"/>
                      </a:endParaRPr>
                    </a:p>
                  </a:txBody>
                  <a:tcPr marL="0" marR="0" marT="1270" marB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  <a:tr h="206375">
                <a:tc gridSpan="2"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名称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保修期限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374">
                <a:tc gridSpan="2"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主机，充电桩（如有）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9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年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69582" y="3652519"/>
            <a:ext cx="790575" cy="172720"/>
          </a:xfrm>
          <a:prstGeom prst="rect">
            <a:avLst/>
          </a:prstGeom>
          <a:solidFill>
            <a:srgbClr val="E4E4E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50" b="1" spc="5" dirty="0">
                <a:latin typeface="Microsoft YaHei UI" panose="020B0503020204020204" charset="-122"/>
                <a:cs typeface="Microsoft YaHei UI" panose="020B0503020204020204" charset="-122"/>
              </a:rPr>
              <a:t>非保修</a:t>
            </a:r>
            <a:r>
              <a:rPr sz="1050" b="1" spc="-10" dirty="0">
                <a:latin typeface="Microsoft YaHei UI" panose="020B0503020204020204" charset="-122"/>
                <a:cs typeface="Microsoft YaHei UI" panose="020B0503020204020204" charset="-122"/>
              </a:rPr>
              <a:t>条</a:t>
            </a:r>
            <a:r>
              <a:rPr sz="1050" b="1" spc="5" dirty="0">
                <a:latin typeface="Microsoft YaHei UI" panose="020B0503020204020204" charset="-122"/>
                <a:cs typeface="Microsoft YaHei UI" panose="020B0503020204020204" charset="-122"/>
              </a:rPr>
              <a:t>款</a:t>
            </a:r>
            <a:r>
              <a:rPr sz="1050" b="1" spc="-5" dirty="0">
                <a:latin typeface="Microsoft YaHei UI" panose="020B0503020204020204" charset="-122"/>
                <a:cs typeface="Microsoft YaHei UI" panose="020B0503020204020204" charset="-122"/>
              </a:rPr>
              <a:t>：</a:t>
            </a:r>
            <a:endParaRPr sz="1050">
              <a:latin typeface="Microsoft YaHei UI" panose="020B0503020204020204" charset="-122"/>
              <a:cs typeface="Microsoft YaHei UI" panose="020B0503020204020204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3798569"/>
            <a:ext cx="4504690" cy="1628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7310" algn="just">
              <a:lnSpc>
                <a:spcPct val="125000"/>
              </a:lnSpc>
              <a:spcBef>
                <a:spcPts val="1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正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常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范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围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1</a:t>
            </a:r>
            <a:r>
              <a:rPr sz="1050" spc="-8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疏忽</a:t>
            </a:r>
            <a:r>
              <a:rPr sz="1050" spc="-8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失</a:t>
            </a:r>
            <a:r>
              <a:rPr sz="1050" spc="-8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祸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坏造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-90" dirty="0">
                <a:latin typeface="宋体" panose="02010600030101010101" pitchFamily="2" charset="-122"/>
                <a:cs typeface="宋体" panose="02010600030101010101" pitchFamily="2" charset="-122"/>
              </a:rPr>
              <a:t>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80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液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体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2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3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4</a:t>
            </a:r>
            <a:r>
              <a:rPr sz="1050" spc="-23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凭</a:t>
            </a:r>
            <a:r>
              <a:rPr sz="1050" spc="-235" dirty="0">
                <a:latin typeface="宋体" panose="02010600030101010101" pitchFamily="2" charset="-122"/>
                <a:cs typeface="宋体" panose="02010600030101010101" pitchFamily="2" charset="-122"/>
              </a:rPr>
              <a:t>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（能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除外</a:t>
            </a:r>
            <a:r>
              <a:rPr sz="1050" spc="-245" dirty="0">
                <a:latin typeface="宋体" panose="02010600030101010101" pitchFamily="2" charset="-122"/>
                <a:cs typeface="宋体" panose="02010600030101010101" pitchFamily="2" charset="-122"/>
              </a:rPr>
              <a:t>），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期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改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6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66534" y="5452744"/>
          <a:ext cx="4407535" cy="1425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0575"/>
                <a:gridCol w="98425"/>
                <a:gridCol w="1800860"/>
                <a:gridCol w="1710689"/>
              </a:tblGrid>
              <a:tr h="1903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050" b="1" spc="10" dirty="0">
                          <a:latin typeface="Microsoft YaHei UI" panose="020B0503020204020204" charset="-122"/>
                          <a:cs typeface="Microsoft YaHei UI" panose="020B0503020204020204" charset="-122"/>
                        </a:rPr>
                        <a:t>产品保</a:t>
                      </a:r>
                      <a:r>
                        <a:rPr sz="1050" b="1" spc="-5" dirty="0">
                          <a:latin typeface="Microsoft YaHei UI" panose="020B0503020204020204" charset="-122"/>
                          <a:cs typeface="Microsoft YaHei UI" panose="020B0503020204020204" charset="-122"/>
                        </a:rPr>
                        <a:t>修</a:t>
                      </a:r>
                      <a:r>
                        <a:rPr sz="1050" b="1" spc="10" dirty="0">
                          <a:latin typeface="Microsoft YaHei UI" panose="020B0503020204020204" charset="-122"/>
                          <a:cs typeface="Microsoft YaHei UI" panose="020B0503020204020204" charset="-122"/>
                        </a:rPr>
                        <a:t>卡</a:t>
                      </a:r>
                      <a:r>
                        <a:rPr sz="1050" b="1" dirty="0">
                          <a:latin typeface="Microsoft YaHei UI" panose="020B0503020204020204" charset="-122"/>
                          <a:cs typeface="Microsoft YaHei UI" panose="020B0503020204020204" charset="-122"/>
                        </a:rPr>
                        <a:t>：</a:t>
                      </a:r>
                      <a:endParaRPr sz="1050">
                        <a:latin typeface="Microsoft YaHei UI" panose="020B0503020204020204" charset="-122"/>
                        <a:cs typeface="Microsoft YaHei UI" panose="020B0503020204020204" charset="-122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06375">
                <a:tc gridSpan="2"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产品信息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8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产品型号：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8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spc="-5" dirty="0">
                          <a:latin typeface="Calibri" panose="020F0502020204030204"/>
                          <a:cs typeface="Calibri" panose="020F0502020204030204"/>
                        </a:rPr>
                        <a:t>SN</a:t>
                      </a:r>
                      <a:r>
                        <a:rPr sz="9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码：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8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375">
                <a:tc rowSpan="2" gridSpan="2"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用户信息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姓名：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购买日期：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375">
                <a:tc vMerge="1" gridSpan="2"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电话：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spc="-5" dirty="0">
                          <a:latin typeface="Calibri" panose="020F0502020204030204"/>
                          <a:cs typeface="Calibri" panose="020F0502020204030204"/>
                        </a:rPr>
                        <a:t>Email</a:t>
                      </a:r>
                      <a:r>
                        <a:rPr sz="90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3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地址：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购买地址：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400">
                <a:tc gridSpan="2"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销售单位信息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经销商：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56769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90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经销商盖印</a:t>
                      </a:r>
                      <a:endParaRPr sz="9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0079" y="6970903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3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649224"/>
            <a:ext cx="4439285" cy="3876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录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R="5080" algn="r">
              <a:lnSpc>
                <a:spcPct val="100000"/>
              </a:lnSpc>
              <a:spcBef>
                <a:spcPts val="82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................</a:t>
            </a:r>
            <a:r>
              <a:rPr lang="en-US" sz="1050" spc="-10" dirty="0">
                <a:latin typeface="Times New Roman" panose="02020603050405020304"/>
                <a:cs typeface="Times New Roman" panose="02020603050405020304"/>
              </a:rPr>
              <a:t> .................................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........................................................................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R="5080" algn="r">
              <a:lnSpc>
                <a:spcPct val="100000"/>
              </a:lnSpc>
              <a:spcBef>
                <a:spcPts val="31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言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............</a:t>
            </a:r>
            <a:r>
              <a:rPr lang="en-US" sz="1050" spc="-10" dirty="0">
                <a:latin typeface="Times New Roman" panose="02020603050405020304"/>
                <a:cs typeface="Times New Roman" panose="02020603050405020304"/>
              </a:rPr>
              <a:t>.................................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.............................................................................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R="5080" algn="r">
              <a:lnSpc>
                <a:spcPct val="100000"/>
              </a:lnSpc>
              <a:spcBef>
                <a:spcPts val="32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介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...............................................................................................................</a:t>
            </a:r>
            <a:r>
              <a:rPr sz="1050" spc="175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1" action="ppaction://hlinksldjump"/>
              </a:rPr>
              <a:t>2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人介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）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...................................................................................</a:t>
            </a:r>
            <a:r>
              <a:rPr sz="1050" spc="-10" dirty="0">
                <a:latin typeface="Calibri" panose="020F0502020204030204"/>
                <a:cs typeface="Calibri" panose="020F0502020204030204"/>
                <a:hlinkClick r:id="rId2" action="ppaction://hlinksldjump"/>
              </a:rPr>
              <a:t>5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构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.......................................................................................................</a:t>
            </a:r>
            <a:r>
              <a:rPr sz="1050" spc="125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2" action="ppaction://hlinksldjump"/>
              </a:rPr>
              <a:t>5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2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）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3" action="ppaction://hlinksldjump"/>
              </a:rPr>
              <a:t>.......................................................................................</a:t>
            </a:r>
            <a:r>
              <a:rPr sz="1050" spc="-10" dirty="0">
                <a:latin typeface="Calibri" panose="020F0502020204030204"/>
                <a:cs typeface="Calibri" panose="020F0502020204030204"/>
                <a:hlinkClick r:id="rId3" action="ppaction://hlinksldjump"/>
              </a:rPr>
              <a:t>6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3" action="ppaction://hlinksldjump"/>
              </a:rPr>
              <a:t>装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3" action="ppaction://hlinksldjump"/>
              </a:rPr>
              <a:t>...................................................................................................................</a:t>
            </a:r>
            <a:r>
              <a:rPr sz="1050" spc="195" dirty="0">
                <a:latin typeface="Times New Roman" panose="02020603050405020304"/>
                <a:cs typeface="Times New Roman" panose="02020603050405020304"/>
                <a:hlinkClick r:id="rId3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3" action="ppaction://hlinksldjump"/>
              </a:rPr>
              <a:t>6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4" action="ppaction://hlinksldjump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4" action="ppaction://hlinksldjump"/>
              </a:rPr>
              <a:t>机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4" action="ppaction://hlinksldjump"/>
              </a:rPr>
              <a:t>...................................................................................................................</a:t>
            </a:r>
            <a:r>
              <a:rPr sz="1050" spc="195" dirty="0">
                <a:latin typeface="Times New Roman" panose="02020603050405020304"/>
                <a:cs typeface="Times New Roman" panose="02020603050405020304"/>
                <a:hlinkClick r:id="rId4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4" action="ppaction://hlinksldjump"/>
              </a:rPr>
              <a:t>7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5" action="ppaction://hlinksldjump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5" action="ppaction://hlinksldjump"/>
              </a:rPr>
              <a:t>置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5" action="ppaction://hlinksldjump"/>
              </a:rPr>
              <a:t>...................................................................................................................</a:t>
            </a:r>
            <a:r>
              <a:rPr sz="1050" spc="195" dirty="0">
                <a:latin typeface="Times New Roman" panose="02020603050405020304"/>
                <a:cs typeface="Times New Roman" panose="02020603050405020304"/>
                <a:hlinkClick r:id="rId5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5" action="ppaction://hlinksldjump"/>
              </a:rPr>
              <a:t>8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2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6" action="ppaction://hlinksldjump"/>
              </a:rPr>
              <a:t>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6" action="ppaction://hlinksldjump"/>
              </a:rPr>
              <a:t>送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6" action="ppaction://hlinksldjump"/>
              </a:rPr>
              <a:t>...............................................................................................................</a:t>
            </a:r>
            <a:r>
              <a:rPr sz="1050" spc="160" dirty="0">
                <a:latin typeface="Times New Roman" panose="02020603050405020304"/>
                <a:cs typeface="Times New Roman" panose="02020603050405020304"/>
                <a:hlinkClick r:id="rId6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6" action="ppaction://hlinksldjump"/>
              </a:rPr>
              <a:t>11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3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7" action="ppaction://hlinksldjump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7" action="ppaction://hlinksldjump"/>
              </a:rPr>
              <a:t>电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7" action="ppaction://hlinksldjump"/>
              </a:rPr>
              <a:t>.................................................................................................................</a:t>
            </a:r>
            <a:r>
              <a:rPr sz="1050" spc="175" dirty="0">
                <a:latin typeface="Times New Roman" panose="02020603050405020304"/>
                <a:cs typeface="Times New Roman" panose="02020603050405020304"/>
                <a:hlinkClick r:id="rId7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7" action="ppaction://hlinksldjump"/>
              </a:rPr>
              <a:t>12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理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8" action="ppaction://hlinksldjump"/>
              </a:rPr>
              <a:t>.........................................................................................................</a:t>
            </a:r>
            <a:r>
              <a:rPr sz="1050" spc="125" dirty="0">
                <a:latin typeface="Times New Roman" panose="02020603050405020304"/>
                <a:cs typeface="Times New Roman" panose="02020603050405020304"/>
                <a:hlinkClick r:id="rId8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8" action="ppaction://hlinksldjump"/>
              </a:rPr>
              <a:t>14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8" action="ppaction://hlinksldjump"/>
              </a:rPr>
              <a:t>人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8" action="ppaction://hlinksldjump"/>
              </a:rPr>
              <a:t>.....................................................................................................</a:t>
            </a:r>
            <a:r>
              <a:rPr sz="1050" spc="-10" dirty="0">
                <a:latin typeface="Calibri" panose="020F0502020204030204"/>
                <a:cs typeface="Calibri" panose="020F0502020204030204"/>
                <a:hlinkClick r:id="rId8" action="ppaction://hlinksldjump"/>
              </a:rPr>
              <a:t>14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2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9" action="ppaction://hlinksldjump"/>
              </a:rPr>
              <a:t>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9" action="ppaction://hlinksldjump"/>
              </a:rPr>
              <a:t>录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9" action="ppaction://hlinksldjump"/>
              </a:rPr>
              <a:t>.........................................................................................................................</a:t>
            </a:r>
            <a:r>
              <a:rPr sz="1050" spc="225" dirty="0">
                <a:latin typeface="Times New Roman" panose="02020603050405020304"/>
                <a:cs typeface="Times New Roman" panose="02020603050405020304"/>
                <a:hlinkClick r:id="rId9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9" action="ppaction://hlinksldjump"/>
              </a:rPr>
              <a:t>16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常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0" action="ppaction://hlinksldjump"/>
              </a:rPr>
              <a:t>除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10" action="ppaction://hlinksldjump"/>
              </a:rPr>
              <a:t>.....................................................................................</a:t>
            </a:r>
            <a:r>
              <a:rPr sz="1050" spc="-10" dirty="0">
                <a:latin typeface="Calibri" panose="020F0502020204030204"/>
                <a:cs typeface="Calibri" panose="020F0502020204030204"/>
                <a:hlinkClick r:id="rId10" action="ppaction://hlinksldjump"/>
              </a:rPr>
              <a:t>16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1" action="ppaction://hlinksldjump"/>
              </a:rPr>
              <a:t>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1" action="ppaction://hlinksldjump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1" action="ppaction://hlinksldjump"/>
              </a:rPr>
              <a:t>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1" action="ppaction://hlinksldjump"/>
              </a:rPr>
              <a:t>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1" action="ppaction://hlinksldjump"/>
              </a:rPr>
              <a:t>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1" action="ppaction://hlinksldjump"/>
              </a:rPr>
              <a:t>数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11" action="ppaction://hlinksldjump"/>
              </a:rPr>
              <a:t>.................................................................................................</a:t>
            </a:r>
            <a:r>
              <a:rPr sz="1050" spc="-10" dirty="0">
                <a:latin typeface="Calibri" panose="020F0502020204030204"/>
                <a:cs typeface="Calibri" panose="020F0502020204030204"/>
                <a:hlinkClick r:id="rId11" action="ppaction://hlinksldjump"/>
              </a:rPr>
              <a:t>17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2" action="ppaction://hlinksldjump"/>
              </a:rPr>
              <a:t>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2" action="ppaction://hlinksldjump"/>
              </a:rPr>
              <a:t>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2" action="ppaction://hlinksldjump"/>
              </a:rPr>
              <a:t>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2" action="ppaction://hlinksldjump"/>
              </a:rPr>
              <a:t>知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12" action="ppaction://hlinksldjump"/>
              </a:rPr>
              <a:t>.........................................................................................................</a:t>
            </a:r>
            <a:r>
              <a:rPr sz="1050" spc="125" dirty="0">
                <a:latin typeface="Times New Roman" panose="02020603050405020304"/>
                <a:cs typeface="Times New Roman" panose="02020603050405020304"/>
                <a:hlinkClick r:id="rId12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12" action="ppaction://hlinksldjump"/>
              </a:rPr>
              <a:t>18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32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3" action="ppaction://hlinksldjump"/>
              </a:rPr>
              <a:t>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3" action="ppaction://hlinksldjump"/>
              </a:rPr>
              <a:t>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  <a:hlinkClick r:id="rId13" action="ppaction://hlinksldjump"/>
              </a:rPr>
              <a:t>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  <a:hlinkClick r:id="rId13" action="ppaction://hlinksldjump"/>
              </a:rPr>
              <a:t>证</a:t>
            </a:r>
            <a:r>
              <a:rPr sz="1050" spc="-10" dirty="0">
                <a:latin typeface="Times New Roman" panose="02020603050405020304"/>
                <a:cs typeface="Times New Roman" panose="02020603050405020304"/>
                <a:hlinkClick r:id="rId13" action="ppaction://hlinksldjump"/>
              </a:rPr>
              <a:t>.................................................................................................................</a:t>
            </a:r>
            <a:r>
              <a:rPr sz="1050" spc="175" dirty="0">
                <a:latin typeface="Times New Roman" panose="02020603050405020304"/>
                <a:cs typeface="Times New Roman" panose="02020603050405020304"/>
                <a:hlinkClick r:id="rId13" action="ppaction://hlinksldjump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  <a:hlinkClick r:id="rId13" action="ppaction://hlinksldjump"/>
              </a:rPr>
              <a:t>20</a:t>
            </a:r>
            <a:endParaRPr sz="105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658193"/>
            <a:ext cx="3103880" cy="47561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注：上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仅供参考，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体产品外观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颜色以实物为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准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4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57200" y="601979"/>
            <a:ext cx="4347972" cy="60091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0079" y="6970903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5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562609"/>
            <a:ext cx="33889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机器人介绍（认识机器人</a:t>
            </a:r>
            <a:r>
              <a:rPr spc="-5" dirty="0"/>
              <a:t>）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140688"/>
            <a:ext cx="4506595" cy="2025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 marR="5080" indent="-266700" algn="just">
              <a:lnSpc>
                <a:spcPct val="156000"/>
              </a:lnSpc>
              <a:spcBef>
                <a:spcPts val="100"/>
              </a:spcBef>
              <a:buFont typeface="Wingdings" panose="05000000000000000000"/>
              <a:buChar char=""/>
              <a:tabLst>
                <a:tab pos="2794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境</a:t>
            </a:r>
            <a:r>
              <a:rPr sz="1050" spc="-2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于餐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厅</a:t>
            </a:r>
            <a:r>
              <a:rPr sz="1050" spc="-2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酒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店</a:t>
            </a:r>
            <a:r>
              <a:rPr sz="1050" spc="-20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超</a:t>
            </a:r>
            <a:r>
              <a:rPr sz="1050" spc="-20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影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院</a:t>
            </a:r>
            <a:r>
              <a:rPr sz="1050" spc="-2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K</a:t>
            </a:r>
            <a:r>
              <a:rPr sz="1050" dirty="0">
                <a:latin typeface="Calibri" panose="020F0502020204030204"/>
                <a:cs typeface="Calibri" panose="020F0502020204030204"/>
              </a:rPr>
              <a:t>TV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、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共室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合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buFont typeface="Wingdings" panose="05000000000000000000"/>
              <a:buChar char=""/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71755" indent="-266700" algn="just">
              <a:lnSpc>
                <a:spcPct val="156000"/>
              </a:lnSpc>
              <a:spcBef>
                <a:spcPts val="685"/>
              </a:spcBef>
              <a:buFont typeface="Wingdings" panose="05000000000000000000"/>
              <a:buChar char=""/>
              <a:tabLst>
                <a:tab pos="2794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多层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餐机器人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过机器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觉和激光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达实现全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主定位导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、智能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避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障的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核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心功能，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够在室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场合全自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运动，并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与人语音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能互动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件传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快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递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配送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务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buFont typeface="Wingdings" panose="05000000000000000000"/>
              <a:buChar char=""/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 panose="05000000000000000000"/>
              <a:buChar char=""/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indent="-266700">
              <a:lnSpc>
                <a:spcPct val="100000"/>
              </a:lnSpc>
              <a:buFont typeface="Wingdings" panose="05000000000000000000"/>
              <a:buChar char=""/>
              <a:tabLst>
                <a:tab pos="278765" algn="l"/>
                <a:tab pos="279400" algn="l"/>
              </a:tabLst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为多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S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J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H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-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H12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6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号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718813"/>
            <a:ext cx="1986914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5" dirty="0">
                <a:latin typeface="宋体" panose="02010600030101010101" pitchFamily="2" charset="-122"/>
                <a:cs typeface="宋体" panose="02010600030101010101" pitchFamily="2" charset="-122"/>
              </a:rPr>
              <a:t>机器人主体结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构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299978"/>
            <a:ext cx="4439285" cy="1273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6000"/>
              </a:lnSpc>
              <a:spcBef>
                <a:spcPts val="95"/>
              </a:spcBef>
            </a:pP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1</a:t>
            </a:r>
            <a:r>
              <a:rPr sz="105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送餐机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人的主体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构图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底盘为两轮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动，四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从动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结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构。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通过机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视觉和激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雷达实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了自主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位，融合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碰开关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传感器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实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摸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 algn="just">
              <a:lnSpc>
                <a:spcPct val="156000"/>
              </a:lnSpc>
              <a:spcBef>
                <a:spcPts val="10"/>
              </a:spcBef>
            </a:pP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2</a:t>
            </a:r>
            <a:r>
              <a:rPr sz="105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为多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送餐机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人充电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结构图。机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人具备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能自主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充的功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机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976" y="5186908"/>
            <a:ext cx="4446905" cy="194691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10"/>
              </a:spcBef>
            </a:pPr>
            <a:r>
              <a:rPr sz="1050" b="1" spc="-5" dirty="0">
                <a:latin typeface="Calibri" panose="020F0502020204030204"/>
                <a:cs typeface="Calibri" panose="020F0502020204030204"/>
              </a:rPr>
              <a:t>1.</a:t>
            </a:r>
            <a:r>
              <a:rPr sz="1050" b="1" spc="65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marR="10795" algn="just">
              <a:lnSpc>
                <a:spcPct val="156000"/>
              </a:lnSpc>
            </a:pP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人在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自主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移动之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前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需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要熟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悉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其移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环境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其将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行环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境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以地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的 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进行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存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储和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识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别，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该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步骤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称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为建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。（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专业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技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术人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员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完成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无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需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marR="5080" algn="just">
              <a:lnSpc>
                <a:spcPct val="156000"/>
              </a:lnSpc>
            </a:pP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器人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室内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环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境发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重大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变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化（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重新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装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修，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器人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搬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运到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新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运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所或室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物品重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摆放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-370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-35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联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服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0769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-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2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80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67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9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8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/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1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5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32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2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96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9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4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4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3970">
              <a:lnSpc>
                <a:spcPct val="100000"/>
              </a:lnSpc>
              <a:spcBef>
                <a:spcPts val="265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6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90725" y="601979"/>
            <a:ext cx="4324737" cy="234733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178799" y="3151745"/>
            <a:ext cx="9690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900" spc="-2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dirty="0">
                <a:latin typeface="Calibri" panose="020F0502020204030204"/>
                <a:cs typeface="Calibri" panose="020F0502020204030204"/>
              </a:rPr>
              <a:t>2 </a:t>
            </a:r>
            <a:r>
              <a:rPr sz="9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充电桩结构图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627361"/>
            <a:ext cx="310832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5" dirty="0">
                <a:latin typeface="宋体" panose="02010600030101010101" pitchFamily="2" charset="-122"/>
                <a:cs typeface="宋体" panose="02010600030101010101" pitchFamily="2" charset="-122"/>
              </a:rPr>
              <a:t>操作步骤（使用机器人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297679"/>
            <a:ext cx="282511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4742929"/>
            <a:ext cx="432434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安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装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976" y="698729"/>
            <a:ext cx="4446905" cy="127571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1050" b="1" spc="-5" dirty="0">
                <a:latin typeface="Calibri" panose="020F0502020204030204"/>
                <a:cs typeface="Calibri" panose="020F0502020204030204"/>
              </a:rPr>
              <a:t>2.</a:t>
            </a:r>
            <a:r>
              <a:rPr sz="1050" b="1" spc="45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充电桩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布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marR="10795">
              <a:lnSpc>
                <a:spcPct val="156000"/>
              </a:lnSpc>
            </a:pP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人具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备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回充的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功能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需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要将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电桩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安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置在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运行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场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所内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便 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处，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电桩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安装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厂家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技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术人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员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完成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一旦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固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定，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不要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擅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移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>
              <a:lnSpc>
                <a:spcPct val="100000"/>
              </a:lnSpc>
              <a:spcBef>
                <a:spcPts val="720"/>
              </a:spcBef>
            </a:pP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4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如需</a:t>
            </a:r>
            <a:r>
              <a:rPr sz="1050" spc="40" dirty="0">
                <a:latin typeface="宋体" panose="02010600030101010101" pitchFamily="2" charset="-122"/>
                <a:cs typeface="宋体" panose="02010600030101010101" pitchFamily="2" charset="-122"/>
              </a:rPr>
              <a:t>更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改充</a:t>
            </a:r>
            <a:r>
              <a:rPr sz="1050" spc="4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4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位置</a:t>
            </a:r>
            <a:r>
              <a:rPr sz="1050" spc="4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请联</a:t>
            </a:r>
            <a:r>
              <a:rPr sz="1050" spc="40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服</a:t>
            </a:r>
            <a:r>
              <a:rPr sz="1050" spc="-21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07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6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9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-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28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0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56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7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98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/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1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53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2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29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6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94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4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8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L="241300">
              <a:lnSpc>
                <a:spcPct val="100000"/>
              </a:lnSpc>
              <a:spcBef>
                <a:spcPts val="69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235949"/>
            <a:ext cx="432434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679928"/>
            <a:ext cx="4493895" cy="152527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1050" b="1" spc="-5" dirty="0">
                <a:latin typeface="Calibri" panose="020F0502020204030204"/>
                <a:cs typeface="Calibri" panose="020F0502020204030204"/>
              </a:rPr>
              <a:t>1.</a:t>
            </a:r>
            <a:r>
              <a:rPr sz="1050" b="1" spc="45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b="1" dirty="0">
                <a:latin typeface="Calibri" panose="020F0502020204030204"/>
                <a:cs typeface="Calibri" panose="020F0502020204030204"/>
              </a:rPr>
              <a:t>/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关闭电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键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59690">
              <a:lnSpc>
                <a:spcPct val="156000"/>
              </a:lnSpc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关位于机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人背后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底盘上，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开底盘下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的硅胶盖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看到左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侧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按钮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即为电源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3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所示位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电源开关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置，用手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 marR="508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待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4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0</a:t>
            </a:r>
            <a:r>
              <a:rPr sz="105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秒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正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常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当需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要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关闭机器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电源时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请按照同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的方式关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电源开关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电源开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关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断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685800" y="4317491"/>
            <a:ext cx="4408932" cy="104851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582" y="6249987"/>
            <a:ext cx="133985" cy="13398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582" y="6749732"/>
            <a:ext cx="133985" cy="13398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44500" y="5481954"/>
            <a:ext cx="4442460" cy="165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790" algn="ct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900" spc="-2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dirty="0">
                <a:latin typeface="Calibri" panose="020F0502020204030204"/>
                <a:cs typeface="Calibri" panose="020F0502020204030204"/>
              </a:rPr>
              <a:t>3 </a:t>
            </a:r>
            <a:r>
              <a:rPr sz="9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电源开关位置示意图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indent="-228600">
              <a:lnSpc>
                <a:spcPct val="100000"/>
              </a:lnSpc>
              <a:buAutoNum type="arabicPeriod" startAt="2"/>
              <a:tabLst>
                <a:tab pos="241300" algn="l"/>
              </a:tabLst>
            </a:pPr>
            <a:r>
              <a:rPr sz="1050" b="1" spc="-10" dirty="0">
                <a:latin typeface="Calibri" panose="020F0502020204030204"/>
                <a:cs typeface="Calibri" panose="020F0502020204030204"/>
              </a:rPr>
              <a:t>PEANUT</a:t>
            </a:r>
            <a:r>
              <a:rPr sz="105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b="1" spc="-5" dirty="0">
                <a:latin typeface="Calibri" panose="020F0502020204030204"/>
                <a:cs typeface="Calibri" panose="020F0502020204030204"/>
              </a:rPr>
              <a:t>APP</a:t>
            </a:r>
            <a:r>
              <a:rPr sz="1050" b="1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508000" lvl="1" indent="-190500">
              <a:lnSpc>
                <a:spcPct val="100000"/>
              </a:lnSpc>
              <a:spcBef>
                <a:spcPts val="710"/>
              </a:spcBef>
              <a:buSzPct val="86000"/>
              <a:buAutoNum type="arabicPlain"/>
              <a:tabLst>
                <a:tab pos="507365" algn="l"/>
                <a:tab pos="508000" algn="l"/>
              </a:tabLst>
            </a:pP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启动电源</a:t>
            </a:r>
            <a:r>
              <a:rPr sz="1050" spc="6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关后，系统桌面依次</a:t>
            </a:r>
            <a:r>
              <a:rPr sz="1050" spc="6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示开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204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LO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G</a:t>
            </a:r>
            <a:r>
              <a:rPr sz="1050" spc="45" dirty="0">
                <a:latin typeface="Calibri" panose="020F0502020204030204"/>
                <a:cs typeface="Calibri" panose="020F0502020204030204"/>
              </a:rPr>
              <a:t>O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0" dirty="0">
                <a:latin typeface="宋体" panose="02010600030101010101" pitchFamily="2" charset="-122"/>
                <a:cs typeface="宋体" panose="02010600030101010101" pitchFamily="2" charset="-122"/>
              </a:rPr>
              <a:t>动画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5080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nd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r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oid</a:t>
            </a:r>
            <a:r>
              <a:rPr sz="105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长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约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4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0</a:t>
            </a:r>
            <a:r>
              <a:rPr sz="105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秒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508000" lvl="1" indent="-190500">
              <a:lnSpc>
                <a:spcPct val="100000"/>
              </a:lnSpc>
              <a:spcBef>
                <a:spcPts val="710"/>
              </a:spcBef>
              <a:buSzPct val="86000"/>
              <a:buAutoNum type="arabicPlain" startAt="2"/>
              <a:tabLst>
                <a:tab pos="507365" algn="l"/>
                <a:tab pos="508000" algn="l"/>
              </a:tabLst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设置下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打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5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没有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R="7620" algn="r">
              <a:lnSpc>
                <a:spcPct val="100000"/>
              </a:lnSpc>
              <a:spcBef>
                <a:spcPts val="715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7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3582161"/>
            <a:ext cx="4442460" cy="3551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5000"/>
              </a:lnSpc>
              <a:spcBef>
                <a:spcPts val="100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AN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U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相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8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的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角“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字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2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②点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1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indent="-228600">
              <a:lnSpc>
                <a:spcPct val="100000"/>
              </a:lnSpc>
              <a:buFont typeface="Calibri" panose="020F0502020204030204"/>
              <a:buAutoNum type="arabicPeriod"/>
              <a:tabLst>
                <a:tab pos="2413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b="1" spc="-5" dirty="0">
                <a:latin typeface="Calibri" panose="020F0502020204030204"/>
                <a:cs typeface="Calibri" panose="020F0502020204030204"/>
              </a:rPr>
              <a:t>W</a:t>
            </a:r>
            <a:r>
              <a:rPr sz="1050" b="1" spc="-10" dirty="0">
                <a:latin typeface="Calibri" panose="020F0502020204030204"/>
                <a:cs typeface="Calibri" panose="020F0502020204030204"/>
              </a:rPr>
              <a:t>I</a:t>
            </a:r>
            <a:r>
              <a:rPr sz="1050" b="1" spc="-5" dirty="0">
                <a:latin typeface="Calibri" panose="020F0502020204030204"/>
                <a:cs typeface="Calibri" panose="020F0502020204030204"/>
              </a:rPr>
              <a:t>-FI</a:t>
            </a:r>
            <a:endParaRPr sz="1050">
              <a:latin typeface="Calibri" panose="020F0502020204030204"/>
              <a:cs typeface="Calibri" panose="020F0502020204030204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W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I-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F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系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统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W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L</a:t>
            </a:r>
            <a:r>
              <a:rPr sz="1050" dirty="0">
                <a:latin typeface="Calibri" panose="020F0502020204030204"/>
                <a:cs typeface="Calibri" panose="020F0502020204030204"/>
              </a:rPr>
              <a:t>AN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W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I-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F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I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W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I-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F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I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W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I-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F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输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密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码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直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W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F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I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功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1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41300" indent="-228600">
              <a:lnSpc>
                <a:spcPct val="100000"/>
              </a:lnSpc>
              <a:buFont typeface="Calibri" panose="020F0502020204030204"/>
              <a:buAutoNum type="arabicPeriod" startAt="2"/>
              <a:tabLst>
                <a:tab pos="241300" algn="l"/>
              </a:tabLst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充电设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794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8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451878"/>
            <a:ext cx="3950335" cy="522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5000"/>
              </a:lnSpc>
              <a:spcBef>
                <a:spcPts val="100"/>
              </a:spcBef>
            </a:pP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1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，请在系统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面找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2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dirty="0">
                <a:latin typeface="Calibri" panose="020F0502020204030204"/>
                <a:cs typeface="Calibri" panose="020F0502020204030204"/>
              </a:rPr>
              <a:t>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图标，如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4</a:t>
            </a:r>
            <a:r>
              <a:rPr sz="105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所示，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点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即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011679" y="1060703"/>
            <a:ext cx="1303020" cy="13030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44500" y="2452242"/>
            <a:ext cx="321564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8275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图</a:t>
            </a:r>
            <a:r>
              <a:rPr sz="900" spc="-2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dirty="0">
                <a:latin typeface="Calibri" panose="020F0502020204030204"/>
                <a:cs typeface="Calibri" panose="020F0502020204030204"/>
              </a:rPr>
              <a:t>4 P</a:t>
            </a:r>
            <a:r>
              <a:rPr sz="900" spc="-10" dirty="0">
                <a:latin typeface="Calibri" panose="020F0502020204030204"/>
                <a:cs typeface="Calibri" panose="020F0502020204030204"/>
              </a:rPr>
              <a:t>E</a:t>
            </a:r>
            <a:r>
              <a:rPr sz="900" spc="-5" dirty="0">
                <a:latin typeface="Calibri" panose="020F0502020204030204"/>
                <a:cs typeface="Calibri" panose="020F0502020204030204"/>
              </a:rPr>
              <a:t>ANU</a:t>
            </a:r>
            <a:r>
              <a:rPr sz="900" dirty="0">
                <a:latin typeface="Calibri" panose="020F0502020204030204"/>
                <a:cs typeface="Calibri" panose="020F0502020204030204"/>
              </a:rPr>
              <a:t>T</a:t>
            </a:r>
            <a:r>
              <a:rPr sz="9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900" spc="-5" dirty="0">
                <a:latin typeface="Calibri" panose="020F0502020204030204"/>
                <a:cs typeface="Calibri" panose="020F0502020204030204"/>
              </a:rPr>
              <a:t>A</a:t>
            </a:r>
            <a:r>
              <a:rPr sz="900" dirty="0">
                <a:latin typeface="Calibri" panose="020F0502020204030204"/>
                <a:cs typeface="Calibri" panose="020F0502020204030204"/>
              </a:rPr>
              <a:t>PP</a:t>
            </a:r>
            <a:r>
              <a:rPr sz="9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图标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050" spc="-5" dirty="0">
                <a:latin typeface="Calibri" panose="020F0502020204030204"/>
                <a:cs typeface="Calibri" panose="020F0502020204030204"/>
              </a:rPr>
              <a:t>PEANUT</a:t>
            </a:r>
            <a:r>
              <a:rPr sz="105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APP</a:t>
            </a:r>
            <a:r>
              <a:rPr sz="105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3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就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正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常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花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136645"/>
            <a:ext cx="432434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600" spc="-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1200" y="448830"/>
            <a:ext cx="4237990" cy="668464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存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】设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单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管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数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保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存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70485">
              <a:lnSpc>
                <a:spcPct val="157000"/>
              </a:lnSpc>
              <a:spcBef>
                <a:spcPts val="675"/>
              </a:spcBef>
            </a:pP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在工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时段内，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器人运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电量低于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自动回充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量】时，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器将会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自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动到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指定充电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充电；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果充电过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中管理员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取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消，当运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电量低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最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使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再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次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触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发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67310">
              <a:lnSpc>
                <a:spcPct val="156000"/>
              </a:lnSpc>
            </a:pP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机器人具备智能自动回充功能，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050" spc="-24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105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AN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UT</a:t>
            </a:r>
            <a:r>
              <a:rPr sz="105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1050" spc="-5" dirty="0">
                <a:latin typeface="Calibri" panose="020F0502020204030204"/>
                <a:cs typeface="Calibri" panose="020F0502020204030204"/>
              </a:rPr>
              <a:t>PP</a:t>
            </a:r>
            <a:r>
              <a:rPr sz="105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中用户可以如下设置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机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70485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机器人设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】页面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，选择【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源管理】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找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15" dirty="0">
                <a:latin typeface="宋体" panose="02010600030101010101" pitchFamily="2" charset="-122"/>
                <a:cs typeface="宋体" panose="02010600030101010101" pitchFamily="2" charset="-122"/>
              </a:rPr>
              <a:t>段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”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功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栏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②点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进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56000"/>
              </a:lnSpc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③进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3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32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选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择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击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sz="1050" spc="-320" dirty="0">
                <a:latin typeface="宋体" panose="02010600030101010101" pitchFamily="2" charset="-122"/>
                <a:cs typeface="宋体" panose="02010600030101010101" pitchFamily="2" charset="-122"/>
              </a:rPr>
              <a:t>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050" spc="-535" dirty="0">
                <a:latin typeface="宋体" panose="02010600030101010101" pitchFamily="2" charset="-122"/>
                <a:cs typeface="宋体" panose="02010600030101010101" pitchFamily="2" charset="-122"/>
              </a:rPr>
              <a:t>】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，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示在左边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始时间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（进入时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设置页面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自动弹出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时间选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择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页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开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70485" algn="just">
              <a:lnSpc>
                <a:spcPct val="156000"/>
              </a:lnSpc>
              <a:spcBef>
                <a:spcPts val="1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若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换开始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间、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束时间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点击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示的时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（例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050" spc="-25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-10" dirty="0">
                <a:latin typeface="Calibri" panose="020F0502020204030204"/>
                <a:cs typeface="Calibri" panose="020F0502020204030204"/>
              </a:rPr>
              <a:t>9:0</a:t>
            </a:r>
            <a:r>
              <a:rPr sz="1050" spc="5" dirty="0">
                <a:latin typeface="Calibri" panose="020F0502020204030204"/>
                <a:cs typeface="Calibri" panose="020F0502020204030204"/>
              </a:rPr>
              <a:t>0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时间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选 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择页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从下往上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示，选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时间后，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须点击【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确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定】，时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显示在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对 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上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⑤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工作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默认为七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天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，机器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每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天工作到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束时间都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会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自动返回</a:t>
            </a:r>
            <a:r>
              <a:rPr sz="1050" spc="-10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r>
              <a:rPr sz="1050" spc="5" dirty="0">
                <a:latin typeface="宋体" panose="02010600030101010101" pitchFamily="2" charset="-122"/>
                <a:cs typeface="宋体" panose="02010600030101010101" pitchFamily="2" charset="-122"/>
              </a:rPr>
              <a:t>电桩</a:t>
            </a:r>
            <a:r>
              <a:rPr sz="1050" spc="-5" dirty="0">
                <a:latin typeface="宋体" panose="02010600030101010101" pitchFamily="2" charset="-122"/>
                <a:cs typeface="宋体" panose="02010600030101010101" pitchFamily="2" charset="-122"/>
              </a:rPr>
              <a:t>充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R="70485" algn="r">
              <a:lnSpc>
                <a:spcPct val="100000"/>
              </a:lnSpc>
              <a:spcBef>
                <a:spcPts val="175"/>
              </a:spcBef>
            </a:pPr>
            <a:r>
              <a:rPr sz="900" dirty="0">
                <a:latin typeface="Calibri" panose="020F0502020204030204"/>
                <a:cs typeface="Calibri" panose="020F0502020204030204"/>
              </a:rPr>
              <a:t>9</a:t>
            </a:r>
            <a:endParaRPr sz="9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8398</Words>
  <Application>WPS 演示</Application>
  <PresentationFormat>On-screen Show (4:3)</PresentationFormat>
  <Paragraphs>488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Times New Roman</vt:lpstr>
      <vt:lpstr>Wingdings</vt:lpstr>
      <vt:lpstr>微软雅黑</vt:lpstr>
      <vt:lpstr>Arial Unicode MS</vt:lpstr>
      <vt:lpstr>Microsoft YaHei UI</vt:lpstr>
      <vt:lpstr>Office Theme</vt:lpstr>
      <vt:lpstr>激光送料机器人 产品说明书</vt:lpstr>
      <vt:lpstr>说明书简介</vt:lpstr>
      <vt:lpstr>PowerPoint 演示文稿</vt:lpstr>
      <vt:lpstr>PowerPoint 演示文稿</vt:lpstr>
      <vt:lpstr>机器人介绍（认识机器人）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三包凭证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激光送料机器人 产品说明书</dc:title>
  <dc:creator>txl</dc:creator>
  <cp:lastModifiedBy>水精灵</cp:lastModifiedBy>
  <cp:revision>1</cp:revision>
  <dcterms:created xsi:type="dcterms:W3CDTF">2021-10-10T03:43:32Z</dcterms:created>
  <dcterms:modified xsi:type="dcterms:W3CDTF">2021-10-10T03:43:32Z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2021-10-09T08:00:00Z</vt:filetime>
  </property>
  <property fmtid="{D5CDD505-2E9C-101B-9397-08002B2CF9AE}" pid="3" name="Creator">
    <vt:lpwstr>WPS 文字</vt:lpwstr>
  </property>
  <property fmtid="{D5CDD505-2E9C-101B-9397-08002B2CF9AE}" pid="4" name="LastSaved">
    <vt:filetime>2021-10-10T08:00:00Z</vt:filetime>
  </property>
  <property fmtid="{D5CDD505-2E9C-101B-9397-08002B2CF9AE}" pid="5" name="ICV">
    <vt:lpwstr>7137ECF357284FC6AD86EC7EAEA8F733</vt:lpwstr>
  </property>
  <property fmtid="{D5CDD505-2E9C-101B-9397-08002B2CF9AE}" pid="6" name="KSOProductBuildVer">
    <vt:lpwstr>2052-11.1.0.11045</vt:lpwstr>
  </property>
</Properties>
</file>